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1430000" cy="14287500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  <p:embeddedFont>
      <p:font typeface="Open Sans Bold" panose="020B0806030504020204" pitchFamily="34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2" autoAdjust="0"/>
    <p:restoredTop sz="94819" autoAdjust="0"/>
  </p:normalViewPr>
  <p:slideViewPr>
    <p:cSldViewPr>
      <p:cViewPr varScale="1">
        <p:scale>
          <a:sx n="50" d="100"/>
          <a:sy n="50" d="100"/>
        </p:scale>
        <p:origin x="282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6ADC51-37B4-864D-9028-86B61CFC489B}" type="datetimeFigureOut">
              <a:rPr lang="nb-NO" smtClean="0"/>
              <a:t>19.08.2026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193925" y="1143000"/>
            <a:ext cx="2470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68CAB-9E5C-4942-B394-551A4A225AC1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42578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68CAB-9E5C-4942-B394-551A4A225AC1}" type="slidenum">
              <a:rPr lang="nb-NO" smtClean="0"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6792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5844" y="5824220"/>
            <a:ext cx="9998313" cy="4409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14"/>
              </a:lnSpc>
            </a:pPr>
            <a:r>
              <a:rPr lang="nb-NO" sz="6099" b="1" dirty="0">
                <a:latin typeface="Open Sans Bold"/>
                <a:ea typeface="Open Sans Bold"/>
                <a:cs typeface="Open Sans Bold"/>
                <a:sym typeface="Open Sans Bold"/>
              </a:rPr>
              <a:t>Compliance Dashbordet </a:t>
            </a:r>
          </a:p>
          <a:p>
            <a:pPr algn="ctr">
              <a:lnSpc>
                <a:spcPts val="7014"/>
              </a:lnSpc>
            </a:pPr>
            <a:r>
              <a:rPr lang="nb-NO" sz="6099" b="1" dirty="0">
                <a:latin typeface="Open Sans Bold"/>
                <a:ea typeface="Open Sans Bold"/>
                <a:cs typeface="Open Sans Bold"/>
                <a:sym typeface="Open Sans Bold"/>
              </a:rPr>
              <a:t>-</a:t>
            </a:r>
          </a:p>
          <a:p>
            <a:pPr algn="ctr">
              <a:lnSpc>
                <a:spcPts val="7014"/>
              </a:lnSpc>
            </a:pPr>
            <a:r>
              <a:rPr lang="nb-NO" sz="4400" dirty="0">
                <a:latin typeface="Open Sans Bold"/>
                <a:ea typeface="Open Sans Bold"/>
                <a:cs typeface="Open Sans Bold"/>
                <a:sym typeface="Open Sans Bold"/>
              </a:rPr>
              <a:t>Reduserer risiko og forenkler ditt arbeid med etterlevelse av hvitvaskingsregelverket</a:t>
            </a:r>
          </a:p>
        </p:txBody>
      </p:sp>
      <p:sp>
        <p:nvSpPr>
          <p:cNvPr id="4" name="Freeform 4"/>
          <p:cNvSpPr/>
          <p:nvPr/>
        </p:nvSpPr>
        <p:spPr>
          <a:xfrm>
            <a:off x="8001000" y="12042439"/>
            <a:ext cx="2286000" cy="1028700"/>
          </a:xfrm>
          <a:custGeom>
            <a:avLst/>
            <a:gdLst/>
            <a:ahLst/>
            <a:cxnLst/>
            <a:rect l="l" t="t" r="r" b="b"/>
            <a:pathLst>
              <a:path w="2286000" h="1028700">
                <a:moveTo>
                  <a:pt x="0" y="0"/>
                </a:moveTo>
                <a:lnTo>
                  <a:pt x="2286000" y="0"/>
                </a:lnTo>
                <a:lnTo>
                  <a:pt x="2286000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70706" y="2343150"/>
            <a:ext cx="9721093" cy="7812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49" lvl="1">
              <a:lnSpc>
                <a:spcPts val="4199"/>
              </a:lnSpc>
            </a:pPr>
            <a:r>
              <a:rPr lang="nb-NO" sz="2999" b="1" spc="-29" noProof="0" dirty="0">
                <a:latin typeface="Open Sans"/>
                <a:ea typeface="Open Sans"/>
                <a:cs typeface="Open Sans"/>
                <a:sym typeface="Open Sans"/>
              </a:rPr>
              <a:t>Det er flere utfordringer knyttet til etterlevelse av hvitvaskingsregelverket</a:t>
            </a:r>
          </a:p>
          <a:p>
            <a:pPr marL="323849" lvl="1">
              <a:lnSpc>
                <a:spcPts val="4199"/>
              </a:lnSpc>
            </a:pP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Manuelle og tidkrevende prosesser som krever mye av nøkkelpersoner</a:t>
            </a: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Manglende oversikt over krav, oppgaver og status</a:t>
            </a: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Svakheter ved oppfølging av forbedringsaktiviteter</a:t>
            </a: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Risiko for feil og mangelfull </a:t>
            </a: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dokumentasjon </a:t>
            </a: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Hyppige regelverksendringer øker risikoen </a:t>
            </a: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Manglende etterlevelse kan medføre administrative reaksjoner og omdømmetap </a:t>
            </a:r>
          </a:p>
          <a:p>
            <a:pPr algn="just">
              <a:lnSpc>
                <a:spcPts val="4199"/>
              </a:lnSpc>
            </a:pPr>
            <a:endParaRPr lang="en-US" sz="2999" spc="-29" dirty="0">
              <a:solidFill>
                <a:srgbClr val="B2E1D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8001000" y="12042439"/>
            <a:ext cx="2286000" cy="1028700"/>
          </a:xfrm>
          <a:custGeom>
            <a:avLst/>
            <a:gdLst/>
            <a:ahLst/>
            <a:cxnLst/>
            <a:rect l="l" t="t" r="r" b="b"/>
            <a:pathLst>
              <a:path w="2286000" h="1028700">
                <a:moveTo>
                  <a:pt x="0" y="0"/>
                </a:moveTo>
                <a:lnTo>
                  <a:pt x="2286000" y="0"/>
                </a:lnTo>
                <a:lnTo>
                  <a:pt x="2286000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001000" y="12042439"/>
            <a:ext cx="2286000" cy="1028700"/>
          </a:xfrm>
          <a:custGeom>
            <a:avLst/>
            <a:gdLst/>
            <a:ahLst/>
            <a:cxnLst/>
            <a:rect l="l" t="t" r="r" b="b"/>
            <a:pathLst>
              <a:path w="2286000" h="1028700">
                <a:moveTo>
                  <a:pt x="0" y="0"/>
                </a:moveTo>
                <a:lnTo>
                  <a:pt x="2286000" y="0"/>
                </a:lnTo>
                <a:lnTo>
                  <a:pt x="2286000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 dirty="0"/>
          </a:p>
        </p:txBody>
      </p:sp>
      <p:sp>
        <p:nvSpPr>
          <p:cNvPr id="4" name="TextBox 4"/>
          <p:cNvSpPr txBox="1"/>
          <p:nvPr/>
        </p:nvSpPr>
        <p:spPr>
          <a:xfrm>
            <a:off x="914399" y="2495551"/>
            <a:ext cx="9903813" cy="9967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49" lvl="1">
              <a:lnSpc>
                <a:spcPts val="4199"/>
              </a:lnSpc>
            </a:pPr>
            <a:r>
              <a:rPr lang="nb-NO" sz="2999" b="1" spc="-29" noProof="0" dirty="0">
                <a:latin typeface="Open Sans"/>
                <a:ea typeface="Open Sans"/>
                <a:cs typeface="Open Sans"/>
                <a:sym typeface="Open Sans"/>
              </a:rPr>
              <a:t>Slik hjelper Compliance Dashbordet deg med </a:t>
            </a:r>
            <a:r>
              <a:rPr lang="nb-NO" sz="2999" b="1" spc="-29" dirty="0">
                <a:latin typeface="Open Sans"/>
                <a:ea typeface="Open Sans"/>
                <a:cs typeface="Open Sans"/>
                <a:sym typeface="Open Sans"/>
              </a:rPr>
              <a:t>etterlevelsen</a:t>
            </a:r>
            <a:endParaRPr lang="nb-NO" sz="2999" b="1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323849" lvl="1">
              <a:lnSpc>
                <a:spcPts val="4199"/>
              </a:lnSpc>
            </a:pP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Alle viktige oppgaver samlet på ett sted</a:t>
            </a: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Konkrete forslag til internkontrollaktiviteter -  utarbeidet av spesialister og oppdatert løpende </a:t>
            </a: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Innsikt i graden av etterlevelse på alle sentrale områder</a:t>
            </a: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Status på forbedringstiltak og pågående arbeid</a:t>
            </a: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Rapporter og oversikter til styret og ledelsen</a:t>
            </a:r>
            <a:r>
              <a:rPr lang="nb-NO" sz="3200" dirty="0"/>
              <a:t> </a:t>
            </a:r>
            <a:endParaRPr lang="nb-NO" sz="2999" spc="-29" dirty="0">
              <a:latin typeface="Open Sans"/>
              <a:ea typeface="Open Sans"/>
              <a:cs typeface="Open Sans"/>
              <a:sym typeface="Open Sans"/>
            </a:endParaRP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Reduserer nøkkelpersonrisikoen </a:t>
            </a:r>
          </a:p>
          <a:p>
            <a:pPr marL="647697" lvl="1" indent="-323848">
              <a:lnSpc>
                <a:spcPts val="4199"/>
              </a:lnSpc>
              <a:spcAft>
                <a:spcPts val="1800"/>
              </a:spcAft>
              <a:buFont typeface="Arial"/>
              <a:buChar char="•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Sikker lagring av </a:t>
            </a: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utført arbeid </a:t>
            </a: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647697" lvl="1" indent="-323848">
              <a:lnSpc>
                <a:spcPts val="4199"/>
              </a:lnSpc>
              <a:buFont typeface="Arial"/>
              <a:buChar char="•"/>
            </a:pP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647697" lvl="1" indent="-323848">
              <a:lnSpc>
                <a:spcPts val="4199"/>
              </a:lnSpc>
              <a:buFont typeface="Arial"/>
              <a:buChar char="•"/>
            </a:pP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199"/>
              </a:lnSpc>
            </a:pPr>
            <a:endParaRPr lang="en-US" sz="2999" spc="-29" dirty="0">
              <a:solidFill>
                <a:srgbClr val="DEE9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70707" y="2571750"/>
            <a:ext cx="9688586" cy="1042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49" lvl="1">
              <a:lnSpc>
                <a:spcPts val="4199"/>
              </a:lnSpc>
            </a:pPr>
            <a:r>
              <a:rPr lang="nb-NO" sz="2999" b="1" spc="-29" noProof="0" dirty="0">
                <a:latin typeface="Open Sans"/>
                <a:ea typeface="Open Sans"/>
                <a:cs typeface="Open Sans"/>
                <a:sym typeface="Open Sans"/>
              </a:rPr>
              <a:t>Hovedfunksjoner i Compliance Dashbordet</a:t>
            </a:r>
          </a:p>
          <a:p>
            <a:pPr marL="323849" lvl="1">
              <a:lnSpc>
                <a:spcPts val="4199"/>
              </a:lnSpc>
            </a:pP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781049" lvl="1" indent="-457200">
              <a:lnSpc>
                <a:spcPts val="4199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Brukervennlig løsning som enkelt kan tilpasses av brukeren selv</a:t>
            </a:r>
          </a:p>
          <a:p>
            <a:pPr marL="781049" lvl="1" indent="-457200">
              <a:lnSpc>
                <a:spcPts val="4199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Konkrete forslag til internkontrollaktiviteter på alle sentrale områder – utarbeidet </a:t>
            </a: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av spesialister</a:t>
            </a:r>
          </a:p>
          <a:p>
            <a:pPr marL="781049" lvl="1" indent="-457200">
              <a:lnSpc>
                <a:spcPts val="4199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tatus i arbeidet med å følge opp viktige oppgaver med noen få, enkle tastetrykk</a:t>
            </a: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781049" lvl="1" indent="-457200">
              <a:lnSpc>
                <a:spcPts val="4199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Overvåkning av at prioriterte forbedringstiltak  utføres som forutsatt med nødvendig kvalitet</a:t>
            </a: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781049" lvl="1" indent="-457200">
              <a:lnSpc>
                <a:spcPts val="4199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Oversiktlig r</a:t>
            </a: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apportering til ledelsen og styret</a:t>
            </a: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  </a:t>
            </a:r>
          </a:p>
          <a:p>
            <a:pPr marL="781049" lvl="1" indent="-457200">
              <a:lnSpc>
                <a:spcPts val="4199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Oppdatering ved relevante regelendringer eller </a:t>
            </a: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tilsynspraksis </a:t>
            </a: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781049" lvl="1" indent="-457200">
              <a:lnSpc>
                <a:spcPts val="4199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Full sporbarhet og revisjonshistorikk </a:t>
            </a:r>
          </a:p>
          <a:p>
            <a:pPr marL="781049" lvl="1" indent="-457200">
              <a:lnSpc>
                <a:spcPts val="4199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Supportfunksjon </a:t>
            </a: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199"/>
              </a:lnSpc>
            </a:pPr>
            <a:endParaRPr lang="en-US" sz="2999" spc="-29" dirty="0">
              <a:solidFill>
                <a:srgbClr val="0C635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8001000" y="12042439"/>
            <a:ext cx="2286000" cy="1028700"/>
          </a:xfrm>
          <a:custGeom>
            <a:avLst/>
            <a:gdLst/>
            <a:ahLst/>
            <a:cxnLst/>
            <a:rect l="l" t="t" r="r" b="b"/>
            <a:pathLst>
              <a:path w="2286000" h="1028700">
                <a:moveTo>
                  <a:pt x="0" y="0"/>
                </a:moveTo>
                <a:lnTo>
                  <a:pt x="2286000" y="0"/>
                </a:lnTo>
                <a:lnTo>
                  <a:pt x="2286000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7200" y="1504951"/>
            <a:ext cx="10102093" cy="101981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49" lvl="1">
              <a:lnSpc>
                <a:spcPts val="4199"/>
              </a:lnSpc>
            </a:pPr>
            <a:r>
              <a:rPr lang="nb-NO" sz="2999" b="1" spc="-29" noProof="0" dirty="0">
                <a:latin typeface="Open Sans"/>
                <a:ea typeface="Open Sans"/>
                <a:cs typeface="Open Sans"/>
                <a:sym typeface="Open Sans"/>
              </a:rPr>
              <a:t>Slik kommer du i gang med Compliance Dashbordet</a:t>
            </a:r>
          </a:p>
          <a:p>
            <a:pPr marL="323849" lvl="1">
              <a:lnSpc>
                <a:spcPts val="4199"/>
              </a:lnSpc>
            </a:pP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323849" lvl="1">
              <a:lnSpc>
                <a:spcPts val="4199"/>
              </a:lnSpc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K</a:t>
            </a: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ontakt Compliance Support AS: </a:t>
            </a:r>
          </a:p>
          <a:p>
            <a:pPr marL="323849" lvl="1">
              <a:lnSpc>
                <a:spcPts val="4199"/>
              </a:lnSpc>
            </a:pPr>
            <a:endParaRPr lang="nb-NO" sz="2999" spc="-29" dirty="0">
              <a:latin typeface="Open Sans"/>
              <a:ea typeface="Open Sans"/>
              <a:cs typeface="Open Sans"/>
              <a:sym typeface="Open Sans"/>
            </a:endParaRPr>
          </a:p>
          <a:p>
            <a:pPr marL="781049" lvl="2">
              <a:lnSpc>
                <a:spcPts val="4199"/>
              </a:lnSpc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E-post: hello@governance.no </a:t>
            </a:r>
          </a:p>
          <a:p>
            <a:pPr marL="781049" lvl="2">
              <a:lnSpc>
                <a:spcPts val="4199"/>
              </a:lnSpc>
            </a:pPr>
            <a:endParaRPr lang="nb-NO" sz="2999" spc="-29" noProof="0" dirty="0">
              <a:latin typeface="Open Sans"/>
              <a:ea typeface="Open Sans"/>
              <a:cs typeface="Open Sans"/>
              <a:sym typeface="Open Sans"/>
            </a:endParaRPr>
          </a:p>
          <a:p>
            <a:pPr marL="838199" lvl="1" indent="-514350">
              <a:lnSpc>
                <a:spcPts val="4199"/>
              </a:lnSpc>
              <a:buFont typeface="+mj-lt"/>
              <a:buAutoNum type="arabicPeriod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Vi sender deg et tilbud.</a:t>
            </a:r>
          </a:p>
          <a:p>
            <a:pPr marL="838199" lvl="1" indent="-514350">
              <a:lnSpc>
                <a:spcPts val="4199"/>
              </a:lnSpc>
              <a:buFont typeface="+mj-lt"/>
              <a:buAutoNum type="arabicPeriod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Ved aksept av tilbudet over</a:t>
            </a: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sender vi hovedavtale og DPA for elektronisk signering.</a:t>
            </a:r>
          </a:p>
          <a:p>
            <a:pPr marL="838199" lvl="1" indent="-514350">
              <a:lnSpc>
                <a:spcPts val="4199"/>
              </a:lnSpc>
              <a:buFont typeface="+mj-lt"/>
              <a:buAutoNum type="arabicPeriod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Vi sørger for registrering av brukere hos dere.</a:t>
            </a:r>
          </a:p>
          <a:p>
            <a:pPr marL="838199" lvl="1" indent="-514350">
              <a:lnSpc>
                <a:spcPts val="4199"/>
              </a:lnSpc>
              <a:buFont typeface="+mj-lt"/>
              <a:buAutoNum type="arabicPeriod"/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Vi gir opplæring til de som skal benytte Compliance Dashbordet.</a:t>
            </a:r>
          </a:p>
          <a:p>
            <a:pPr marL="838199" lvl="1" indent="-514350">
              <a:lnSpc>
                <a:spcPts val="4199"/>
              </a:lnSpc>
              <a:buFont typeface="+mj-lt"/>
              <a:buAutoNum type="arabicPeriod"/>
            </a:pPr>
            <a:r>
              <a:rPr lang="nb-NO" sz="2999" spc="-29" noProof="0" dirty="0">
                <a:latin typeface="Open Sans"/>
                <a:ea typeface="Open Sans"/>
                <a:cs typeface="Open Sans"/>
                <a:sym typeface="Open Sans"/>
              </a:rPr>
              <a:t>Tilpasninger av Compliance Dashbordet gjøres etter avtale.</a:t>
            </a:r>
          </a:p>
          <a:p>
            <a:pPr>
              <a:lnSpc>
                <a:spcPts val="4199"/>
              </a:lnSpc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	</a:t>
            </a:r>
          </a:p>
          <a:p>
            <a:pPr algn="ctr">
              <a:lnSpc>
                <a:spcPts val="4199"/>
              </a:lnSpc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Compliance Dashbordet leveres av </a:t>
            </a:r>
          </a:p>
          <a:p>
            <a:pPr algn="ctr">
              <a:lnSpc>
                <a:spcPts val="4199"/>
              </a:lnSpc>
            </a:pPr>
            <a:r>
              <a:rPr lang="nb-NO" sz="2999" spc="-29" dirty="0">
                <a:latin typeface="Open Sans"/>
                <a:ea typeface="Open Sans"/>
                <a:cs typeface="Open Sans"/>
                <a:sym typeface="Open Sans"/>
              </a:rPr>
              <a:t>Compliance Support AS </a:t>
            </a:r>
          </a:p>
          <a:p>
            <a:pPr algn="ctr">
              <a:lnSpc>
                <a:spcPts val="4199"/>
              </a:lnSpc>
            </a:pPr>
            <a:endParaRPr lang="nb-NO" sz="2999" spc="-29"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199"/>
              </a:lnSpc>
            </a:pPr>
            <a:r>
              <a:rPr lang="nb-NO" sz="2999" spc="-29">
                <a:latin typeface="Open Sans"/>
                <a:ea typeface="Open Sans"/>
                <a:cs typeface="Open Sans"/>
                <a:sym typeface="Open Sans"/>
              </a:rPr>
              <a:t>www</a:t>
            </a:r>
            <a:r>
              <a:rPr lang="nb-NO" sz="2999" spc="-29" dirty="0" err="1">
                <a:latin typeface="Open Sans"/>
                <a:ea typeface="Open Sans"/>
                <a:cs typeface="Open Sans"/>
                <a:sym typeface="Open Sans"/>
              </a:rPr>
              <a:t>.governance.no</a:t>
            </a:r>
            <a:endParaRPr lang="nb-NO" sz="2999" spc="-29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gendefinert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265</Words>
  <Application>Microsoft Macintosh PowerPoint</Application>
  <PresentationFormat>Egendefinert</PresentationFormat>
  <Paragraphs>48</Paragraphs>
  <Slides>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1" baseType="lpstr">
      <vt:lpstr>Open Sans Bold</vt:lpstr>
      <vt:lpstr>Arial</vt:lpstr>
      <vt:lpstr>Calibri</vt:lpstr>
      <vt:lpstr>Open Sans</vt:lpstr>
      <vt:lpstr>Aptos</vt:lpstr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 3 i mai</dc:title>
  <cp:lastModifiedBy>Kommentar fra Erling Grimstad</cp:lastModifiedBy>
  <cp:revision>9</cp:revision>
  <cp:lastPrinted>2026-02-06T15:23:00Z</cp:lastPrinted>
  <dcterms:created xsi:type="dcterms:W3CDTF">2006-08-16T00:00:00Z</dcterms:created>
  <dcterms:modified xsi:type="dcterms:W3CDTF">2026-08-19T05:44:22Z</dcterms:modified>
  <dc:identifier>DAGmOkl9os0</dc:identifier>
</cp:coreProperties>
</file>